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0" r:id="rId1"/>
  </p:sldMasterIdLst>
  <p:sldIdLst>
    <p:sldId id="256" r:id="rId2"/>
    <p:sldId id="257" r:id="rId3"/>
    <p:sldId id="260" r:id="rId4"/>
    <p:sldId id="261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FF"/>
    <a:srgbClr val="A50021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374" autoAdjust="0"/>
  </p:normalViewPr>
  <p:slideViewPr>
    <p:cSldViewPr snapToGrid="0">
      <p:cViewPr>
        <p:scale>
          <a:sx n="90" d="100"/>
          <a:sy n="90" d="100"/>
        </p:scale>
        <p:origin x="-398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r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5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61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51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0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r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527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22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6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96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22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r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4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r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95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60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r" defTabSz="457200" rtl="1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06000" indent="-306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049" y="373218"/>
            <a:ext cx="3248951" cy="2850431"/>
          </a:xfrm>
          <a:prstGeom prst="rect">
            <a:avLst/>
          </a:prstGeom>
        </p:spPr>
      </p:pic>
      <p:sp>
        <p:nvSpPr>
          <p:cNvPr id="10" name="מלבן 9"/>
          <p:cNvSpPr/>
          <p:nvPr/>
        </p:nvSpPr>
        <p:spPr>
          <a:xfrm>
            <a:off x="1418928" y="373218"/>
            <a:ext cx="6096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algn="ctr" rtl="1">
              <a:lnSpc>
                <a:spcPct val="150000"/>
              </a:lnSpc>
              <a:spcAft>
                <a:spcPts val="0"/>
              </a:spcAft>
            </a:pPr>
            <a:r>
              <a:rPr lang="he-IL" sz="4000" b="1" u="sng" dirty="0">
                <a:solidFill>
                  <a:srgbClr val="0000FF"/>
                </a:solidFill>
              </a:rPr>
              <a:t>צרפתית</a:t>
            </a:r>
            <a:r>
              <a:rPr lang="he-IL" sz="4000" b="1" u="sng" dirty="0"/>
              <a:t> </a:t>
            </a:r>
            <a:r>
              <a:rPr lang="he-IL" sz="4000" b="1" u="sng" dirty="0">
                <a:solidFill>
                  <a:srgbClr val="FF0000"/>
                </a:solidFill>
              </a:rPr>
              <a:t>כמגמה</a:t>
            </a:r>
            <a:r>
              <a:rPr lang="he-IL" sz="4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270510" algn="ctr" rtl="1">
              <a:lnSpc>
                <a:spcPct val="150000"/>
              </a:lnSpc>
              <a:spcAft>
                <a:spcPts val="0"/>
              </a:spcAft>
            </a:pPr>
            <a:endParaRPr lang="he-IL" sz="40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r>
              <a:rPr lang="he-IL" sz="3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he-IL" sz="3200" b="1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endParaRPr lang="he-IL" sz="32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928" y="3115337"/>
            <a:ext cx="6754305" cy="32391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38782" y="3223649"/>
            <a:ext cx="3138985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>
                <a:solidFill>
                  <a:schemeClr val="bg1"/>
                </a:solidFill>
              </a:rPr>
              <a:t>מגמה צרפתית </a:t>
            </a:r>
            <a:r>
              <a:rPr lang="he-IL" sz="2800" b="1" dirty="0">
                <a:solidFill>
                  <a:schemeClr val="bg1"/>
                </a:solidFill>
              </a:rPr>
              <a:t>5יח"ל</a:t>
            </a:r>
            <a:r>
              <a:rPr lang="he-IL" sz="2800" dirty="0">
                <a:solidFill>
                  <a:schemeClr val="bg1"/>
                </a:solidFill>
              </a:rPr>
              <a:t> מכיתה י' עד כיתה י"ב יכולה להיות מגמה </a:t>
            </a:r>
            <a:r>
              <a:rPr lang="he-IL" sz="2800" u="sng" dirty="0">
                <a:solidFill>
                  <a:schemeClr val="bg1"/>
                </a:solidFill>
              </a:rPr>
              <a:t>שניה או </a:t>
            </a:r>
            <a:r>
              <a:rPr lang="he-IL" sz="2800" u="sng" dirty="0" smtClean="0">
                <a:solidFill>
                  <a:schemeClr val="bg1"/>
                </a:solidFill>
              </a:rPr>
              <a:t>שלישית</a:t>
            </a:r>
            <a:r>
              <a:rPr lang="he-IL" dirty="0"/>
              <a:t> </a:t>
            </a:r>
            <a:r>
              <a:rPr lang="he-IL" sz="2800" dirty="0">
                <a:solidFill>
                  <a:schemeClr val="bg1"/>
                </a:solidFill>
              </a:rPr>
              <a:t>לבחירת התלמיד.</a:t>
            </a:r>
            <a:endParaRPr lang="en-US" sz="2800" dirty="0">
              <a:solidFill>
                <a:schemeClr val="bg1"/>
              </a:solidFill>
            </a:endParaRPr>
          </a:p>
          <a:p>
            <a:pPr algn="r" rtl="1"/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45237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3480179" y="360993"/>
            <a:ext cx="739721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he-IL" dirty="0"/>
              <a:t> </a:t>
            </a:r>
            <a:endParaRPr lang="en-US" dirty="0"/>
          </a:p>
          <a:p>
            <a:pPr algn="r" rtl="1"/>
            <a:r>
              <a:rPr lang="he-IL" sz="4000" b="1" u="sng" dirty="0">
                <a:solidFill>
                  <a:schemeClr val="bg1"/>
                </a:solidFill>
              </a:rPr>
              <a:t>למה כדאי לקחת צרפתית כמגמה ?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70510" algn="r" rtl="1">
              <a:lnSpc>
                <a:spcPct val="150000"/>
              </a:lnSpc>
              <a:spcAft>
                <a:spcPts val="0"/>
              </a:spcAft>
            </a:pPr>
            <a:r>
              <a:rPr lang="he-IL" sz="3200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Vous souhaitez communiquer en français ? Accélérez votre aisance à l'oral  et débloquez vos peurs de … | Parler francais, Apprendre l'anglais,  Apprendre le franç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52" y="2776902"/>
            <a:ext cx="2777737" cy="277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07639" y="1868819"/>
            <a:ext cx="852497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lvl="0" indent="-457200" algn="r" rtl="1">
              <a:buFont typeface="Wingdings" panose="05000000000000000000" pitchFamily="2" charset="2"/>
              <a:buChar char="v"/>
            </a:pPr>
            <a:r>
              <a:rPr lang="he-IL" sz="2400" dirty="0">
                <a:solidFill>
                  <a:srgbClr val="003399"/>
                </a:solidFill>
              </a:rPr>
              <a:t>צרפתית הינה שפה</a:t>
            </a:r>
            <a:r>
              <a:rPr lang="he-IL" sz="2400" u="sng" dirty="0">
                <a:solidFill>
                  <a:srgbClr val="003399"/>
                </a:solidFill>
              </a:rPr>
              <a:t> הבינלאומית</a:t>
            </a:r>
            <a:r>
              <a:rPr lang="he-IL" sz="2400" dirty="0">
                <a:solidFill>
                  <a:srgbClr val="003399"/>
                </a:solidFill>
              </a:rPr>
              <a:t> השנייה מרכזית וחשובה בעולם</a:t>
            </a:r>
            <a:r>
              <a:rPr lang="he-IL" sz="2400" dirty="0" smtClean="0">
                <a:solidFill>
                  <a:srgbClr val="003399"/>
                </a:solidFill>
              </a:rPr>
              <a:t>.</a:t>
            </a:r>
          </a:p>
          <a:p>
            <a:pPr lvl="0" algn="r" rtl="1"/>
            <a:endParaRPr lang="en-US" sz="2400" dirty="0">
              <a:solidFill>
                <a:srgbClr val="003399"/>
              </a:solidFill>
            </a:endParaRPr>
          </a:p>
          <a:p>
            <a:pPr marL="342900" lvl="0" indent="-342900" algn="r" rtl="1">
              <a:buFont typeface="Wingdings" panose="05000000000000000000" pitchFamily="2" charset="2"/>
              <a:buChar char="v"/>
            </a:pPr>
            <a:r>
              <a:rPr lang="he-IL" sz="2400" dirty="0">
                <a:solidFill>
                  <a:srgbClr val="003399"/>
                </a:solidFill>
              </a:rPr>
              <a:t>צרפתית הינה </a:t>
            </a:r>
            <a:r>
              <a:rPr lang="he-IL" sz="2400" u="sng" dirty="0">
                <a:solidFill>
                  <a:srgbClr val="003399"/>
                </a:solidFill>
              </a:rPr>
              <a:t>אחת</a:t>
            </a:r>
            <a:r>
              <a:rPr lang="he-IL" sz="2400" dirty="0">
                <a:solidFill>
                  <a:srgbClr val="003399"/>
                </a:solidFill>
              </a:rPr>
              <a:t> מחמשת </a:t>
            </a:r>
            <a:r>
              <a:rPr lang="he-IL" sz="2400" u="sng" dirty="0">
                <a:solidFill>
                  <a:srgbClr val="003399"/>
                </a:solidFill>
              </a:rPr>
              <a:t>השפות המדוברות</a:t>
            </a:r>
            <a:r>
              <a:rPr lang="he-IL" sz="2400" dirty="0">
                <a:solidFill>
                  <a:srgbClr val="003399"/>
                </a:solidFill>
              </a:rPr>
              <a:t> ביותר בעולם. </a:t>
            </a:r>
            <a:endParaRPr lang="he-IL" sz="2400" dirty="0" smtClean="0">
              <a:solidFill>
                <a:srgbClr val="003399"/>
              </a:solidFill>
            </a:endParaRPr>
          </a:p>
          <a:p>
            <a:pPr lvl="0" algn="r" rtl="1"/>
            <a:endParaRPr lang="en-US" sz="2400" dirty="0">
              <a:solidFill>
                <a:srgbClr val="003399"/>
              </a:solidFill>
            </a:endParaRPr>
          </a:p>
          <a:p>
            <a:pPr marL="342900" lvl="0" indent="-342900" algn="r" rtl="1">
              <a:buFont typeface="Wingdings" panose="05000000000000000000" pitchFamily="2" charset="2"/>
              <a:buChar char="v"/>
            </a:pPr>
            <a:r>
              <a:rPr lang="he-IL" sz="2400" dirty="0">
                <a:solidFill>
                  <a:srgbClr val="003399"/>
                </a:solidFill>
              </a:rPr>
              <a:t> ידיעת שפה נוספת כמו צרפתית מפתחת את התקשורת הבין-אישית ופותחת דלתות </a:t>
            </a:r>
            <a:r>
              <a:rPr lang="he-IL" sz="2400" u="sng" dirty="0">
                <a:solidFill>
                  <a:srgbClr val="003399"/>
                </a:solidFill>
              </a:rPr>
              <a:t>בקריירה העתידית</a:t>
            </a:r>
            <a:r>
              <a:rPr lang="he-IL" sz="2400" dirty="0" smtClean="0">
                <a:solidFill>
                  <a:srgbClr val="003399"/>
                </a:solidFill>
              </a:rPr>
              <a:t>.</a:t>
            </a:r>
          </a:p>
          <a:p>
            <a:pPr lvl="0" algn="r" rtl="1"/>
            <a:endParaRPr lang="en-US" sz="2400" dirty="0">
              <a:solidFill>
                <a:srgbClr val="003399"/>
              </a:solidFill>
            </a:endParaRPr>
          </a:p>
          <a:p>
            <a:pPr marL="342900" lvl="0" indent="-342900" algn="r" rtl="1">
              <a:buFont typeface="Wingdings" panose="05000000000000000000" pitchFamily="2" charset="2"/>
              <a:buChar char="v"/>
            </a:pPr>
            <a:r>
              <a:rPr lang="he-IL" sz="2400" dirty="0">
                <a:solidFill>
                  <a:srgbClr val="003399"/>
                </a:solidFill>
              </a:rPr>
              <a:t>לימוד שפה מפתח </a:t>
            </a:r>
            <a:r>
              <a:rPr lang="he-IL" sz="2400" dirty="0" smtClean="0">
                <a:solidFill>
                  <a:srgbClr val="003399"/>
                </a:solidFill>
              </a:rPr>
              <a:t>את </a:t>
            </a:r>
            <a:r>
              <a:rPr lang="he-IL" sz="2400" dirty="0">
                <a:solidFill>
                  <a:srgbClr val="003399"/>
                </a:solidFill>
              </a:rPr>
              <a:t>המחשבה ומרחיב את הידע כללי</a:t>
            </a:r>
            <a:r>
              <a:rPr lang="he-IL" sz="2400" dirty="0" smtClean="0">
                <a:solidFill>
                  <a:srgbClr val="003399"/>
                </a:solidFill>
              </a:rPr>
              <a:t>.</a:t>
            </a:r>
          </a:p>
          <a:p>
            <a:pPr lvl="0" algn="r" rtl="1"/>
            <a:endParaRPr lang="en-US" sz="2400" dirty="0">
              <a:solidFill>
                <a:srgbClr val="003399"/>
              </a:solidFill>
            </a:endParaRPr>
          </a:p>
          <a:p>
            <a:pPr marL="342900" lvl="0" indent="-342900" algn="r" rtl="1">
              <a:buFont typeface="Wingdings" panose="05000000000000000000" pitchFamily="2" charset="2"/>
              <a:buChar char="v"/>
            </a:pPr>
            <a:r>
              <a:rPr lang="he-IL" sz="2400" dirty="0">
                <a:solidFill>
                  <a:srgbClr val="003399"/>
                </a:solidFill>
              </a:rPr>
              <a:t>בנוסף להכנת מבחן הבגרות התלמיד יכול לבחור לעבור את </a:t>
            </a:r>
            <a:r>
              <a:rPr lang="he-IL" sz="2400" b="1" dirty="0">
                <a:solidFill>
                  <a:srgbClr val="003399"/>
                </a:solidFill>
              </a:rPr>
              <a:t>המבחן הבינלאומי </a:t>
            </a:r>
            <a:r>
              <a:rPr lang="he-IL" sz="2400" dirty="0">
                <a:solidFill>
                  <a:srgbClr val="003399"/>
                </a:solidFill>
              </a:rPr>
              <a:t>( </a:t>
            </a:r>
            <a:r>
              <a:rPr lang="en-US" sz="2400" b="1" dirty="0">
                <a:solidFill>
                  <a:srgbClr val="003399"/>
                </a:solidFill>
              </a:rPr>
              <a:t>DELF / DALF</a:t>
            </a:r>
            <a:r>
              <a:rPr lang="he-IL" sz="2400" b="1" dirty="0">
                <a:solidFill>
                  <a:srgbClr val="003399"/>
                </a:solidFill>
              </a:rPr>
              <a:t>) </a:t>
            </a:r>
            <a:r>
              <a:rPr lang="he-IL" sz="2400" dirty="0">
                <a:solidFill>
                  <a:srgbClr val="003399"/>
                </a:solidFill>
              </a:rPr>
              <a:t>שמאפשר כניסה ל</a:t>
            </a:r>
            <a:r>
              <a:rPr lang="he-IL" sz="2400" u="sng" dirty="0">
                <a:solidFill>
                  <a:srgbClr val="003399"/>
                </a:solidFill>
              </a:rPr>
              <a:t>אוניברסיטאות</a:t>
            </a:r>
            <a:r>
              <a:rPr lang="he-IL" sz="2400" dirty="0">
                <a:solidFill>
                  <a:srgbClr val="003399"/>
                </a:solidFill>
              </a:rPr>
              <a:t> ו</a:t>
            </a:r>
            <a:r>
              <a:rPr lang="he-IL" sz="2400" u="sng" dirty="0">
                <a:solidFill>
                  <a:srgbClr val="003399"/>
                </a:solidFill>
              </a:rPr>
              <a:t>למכללות</a:t>
            </a:r>
            <a:r>
              <a:rPr lang="he-IL" sz="2400" dirty="0">
                <a:solidFill>
                  <a:srgbClr val="003399"/>
                </a:solidFill>
              </a:rPr>
              <a:t> במדינות דוברות צרפתית כגון צרפת, בלגיה קנדה, שוויץ...</a:t>
            </a:r>
          </a:p>
        </p:txBody>
      </p:sp>
    </p:spTree>
    <p:extLst>
      <p:ext uri="{BB962C8B-B14F-4D97-AF65-F5344CB8AC3E}">
        <p14:creationId xmlns:p14="http://schemas.microsoft.com/office/powerpoint/2010/main" val="392284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0800" y="2870254"/>
            <a:ext cx="2747750" cy="1545609"/>
          </a:xfrm>
          <a:prstGeom prst="rect">
            <a:avLst/>
          </a:prstGeom>
        </p:spPr>
      </p:pic>
      <p:pic>
        <p:nvPicPr>
          <p:cNvPr id="12" name="Picture 2" descr="Pourquoi apprendre le français ? | Alliance Française Bangk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830" y="1"/>
            <a:ext cx="12069170" cy="272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3928819" y="3048804"/>
            <a:ext cx="7656163" cy="3474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he-IL" sz="2800" b="1" dirty="0">
                <a:solidFill>
                  <a:srgbClr val="00339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כתלמיד בבית הספר</a:t>
            </a:r>
            <a:r>
              <a:rPr lang="he-IL" sz="2800" b="1" dirty="0" smtClean="0">
                <a:solidFill>
                  <a:srgbClr val="00339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</a:p>
          <a:p>
            <a:pPr algn="r" rtl="1">
              <a:spcAft>
                <a:spcPts val="0"/>
              </a:spcAft>
            </a:pP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spcAft>
                <a:spcPts val="6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he-IL" sz="2400" dirty="0">
                <a:solidFill>
                  <a:srgbClr val="00339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למידה איכותית וחווייתית </a:t>
            </a:r>
            <a:r>
              <a:rPr lang="he-IL" sz="2400" u="sng" dirty="0">
                <a:solidFill>
                  <a:srgbClr val="00339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בקבוצות </a:t>
            </a:r>
            <a:r>
              <a:rPr lang="he-IL" sz="2400" u="sng" dirty="0" smtClean="0">
                <a:solidFill>
                  <a:srgbClr val="00339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קטנות</a:t>
            </a:r>
            <a:r>
              <a:rPr lang="he-IL" sz="2400" dirty="0" smtClean="0">
                <a:solidFill>
                  <a:srgbClr val="00339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spcAft>
                <a:spcPts val="6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he-IL" sz="2400" dirty="0">
                <a:solidFill>
                  <a:srgbClr val="00339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ממוצע </a:t>
            </a:r>
            <a:r>
              <a:rPr lang="he-IL" sz="2400" u="sng" dirty="0">
                <a:solidFill>
                  <a:srgbClr val="00339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ציוני הבגרות </a:t>
            </a:r>
            <a:r>
              <a:rPr lang="he-IL" sz="2400" u="sng" dirty="0" smtClean="0">
                <a:solidFill>
                  <a:srgbClr val="00339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גבוהים</a:t>
            </a:r>
            <a:r>
              <a:rPr lang="en-US" sz="2400" u="sng" dirty="0" smtClean="0">
                <a:solidFill>
                  <a:srgbClr val="00339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e-IL" sz="2400" u="sng" dirty="0" smtClean="0">
                <a:solidFill>
                  <a:srgbClr val="00339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מאוד</a:t>
            </a:r>
            <a:r>
              <a:rPr lang="he-IL" sz="2400" dirty="0" smtClean="0">
                <a:solidFill>
                  <a:srgbClr val="00339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spcAft>
                <a:spcPts val="6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he-IL" sz="2400" dirty="0">
                <a:solidFill>
                  <a:srgbClr val="00339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הלמידה במגמה הינה חווייתית </a:t>
            </a:r>
            <a:r>
              <a:rPr lang="he-IL" sz="2400" u="sng" dirty="0">
                <a:solidFill>
                  <a:srgbClr val="00339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ומשלבת פעילויות</a:t>
            </a:r>
            <a:r>
              <a:rPr lang="he-IL" sz="2400" dirty="0">
                <a:solidFill>
                  <a:srgbClr val="00339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מגוונות בנוסף ללימוד </a:t>
            </a:r>
            <a:r>
              <a:rPr lang="he-IL" sz="2400" dirty="0" smtClean="0">
                <a:solidFill>
                  <a:srgbClr val="00339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הפורמלי.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spcAft>
                <a:spcPts val="6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he-IL" sz="2400" dirty="0">
                <a:solidFill>
                  <a:srgbClr val="00339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הלמידה מפתחת מיומנויות הבנת הנשמע, הבנת הנקרא, הבעה בעל-פה ובכתב</a:t>
            </a:r>
            <a:r>
              <a:rPr lang="he-IL" sz="2800" dirty="0">
                <a:solidFill>
                  <a:srgbClr val="00339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1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 </a:t>
            </a:r>
            <a:r>
              <a:rPr lang="he-IL" dirty="0" err="1" smtClean="0"/>
              <a:t>תוכנית</a:t>
            </a:r>
            <a:r>
              <a:rPr lang="he-IL" dirty="0" smtClean="0"/>
              <a:t> הלימודים? </a:t>
            </a:r>
            <a:endParaRPr lang="he-IL" dirty="0"/>
          </a:p>
        </p:txBody>
      </p:sp>
      <p:pic>
        <p:nvPicPr>
          <p:cNvPr id="4" name="תמונה 3" descr="תמונה קשורה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8" b="9502"/>
          <a:stretch/>
        </p:blipFill>
        <p:spPr bwMode="auto">
          <a:xfrm>
            <a:off x="725714" y="2554514"/>
            <a:ext cx="3497944" cy="31931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64000" y="2133599"/>
            <a:ext cx="7141030" cy="40934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he-IL" sz="2800" dirty="0" smtClean="0">
                <a:solidFill>
                  <a:srgbClr val="003399"/>
                </a:solidFill>
              </a:rPr>
              <a:t>להביע את עצמם בעל פה ובכתב</a:t>
            </a:r>
          </a:p>
          <a:p>
            <a:pPr algn="r" rtl="1"/>
            <a:endParaRPr lang="he-IL" sz="2800" dirty="0" smtClean="0">
              <a:solidFill>
                <a:srgbClr val="003399"/>
              </a:solidFill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he-IL" sz="2800" dirty="0" smtClean="0">
                <a:solidFill>
                  <a:srgbClr val="003399"/>
                </a:solidFill>
              </a:rPr>
              <a:t>להבין </a:t>
            </a:r>
            <a:r>
              <a:rPr lang="he-IL" sz="2800" dirty="0">
                <a:solidFill>
                  <a:srgbClr val="003399"/>
                </a:solidFill>
              </a:rPr>
              <a:t>בעל פה </a:t>
            </a:r>
            <a:r>
              <a:rPr lang="he-IL" sz="2800" dirty="0" smtClean="0">
                <a:solidFill>
                  <a:srgbClr val="003399"/>
                </a:solidFill>
              </a:rPr>
              <a:t>ובכתב </a:t>
            </a:r>
          </a:p>
          <a:p>
            <a:pPr algn="r" rtl="1"/>
            <a:endParaRPr lang="he-IL" sz="2800" dirty="0" smtClean="0">
              <a:solidFill>
                <a:srgbClr val="003399"/>
              </a:solidFill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he-IL" sz="2800" dirty="0" smtClean="0">
                <a:solidFill>
                  <a:srgbClr val="003399"/>
                </a:solidFill>
              </a:rPr>
              <a:t>לגלות טקסטים קצרים בצרפתית בספרות</a:t>
            </a:r>
          </a:p>
          <a:p>
            <a:pPr algn="r" rtl="1"/>
            <a:endParaRPr lang="he-IL" sz="2800" dirty="0" smtClean="0">
              <a:solidFill>
                <a:srgbClr val="003399"/>
              </a:solidFill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rgbClr val="003399"/>
                </a:solidFill>
              </a:rPr>
              <a:t>לגלות </a:t>
            </a:r>
            <a:r>
              <a:rPr lang="he-IL" sz="2800" dirty="0" smtClean="0">
                <a:solidFill>
                  <a:srgbClr val="003399"/>
                </a:solidFill>
              </a:rPr>
              <a:t>תרבות צרפת  </a:t>
            </a:r>
            <a:r>
              <a:rPr lang="he-IL" sz="2800" dirty="0">
                <a:solidFill>
                  <a:srgbClr val="003399"/>
                </a:solidFill>
              </a:rPr>
              <a:t>בצרפתית </a:t>
            </a:r>
            <a:r>
              <a:rPr lang="he-IL" sz="2800" dirty="0" smtClean="0">
                <a:solidFill>
                  <a:srgbClr val="003399"/>
                </a:solidFill>
              </a:rPr>
              <a:t>  </a:t>
            </a:r>
            <a:endParaRPr lang="he-IL" sz="2800" dirty="0">
              <a:solidFill>
                <a:srgbClr val="003399"/>
              </a:solidFill>
            </a:endParaRPr>
          </a:p>
          <a:p>
            <a:pPr algn="r" rtl="1"/>
            <a:r>
              <a:rPr lang="he-IL" sz="2800" dirty="0" smtClean="0">
                <a:solidFill>
                  <a:srgbClr val="003399"/>
                </a:solidFill>
              </a:rPr>
              <a:t> </a:t>
            </a:r>
          </a:p>
          <a:p>
            <a:r>
              <a:rPr lang="he-IL" dirty="0" smtClean="0"/>
              <a:t>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5887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Illustration vectorielle de théâtre scène — Illustration en 2020 |  Activités de dessin, Théatre enfant, Théât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880" y="3441392"/>
            <a:ext cx="1783815" cy="15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לבן 7"/>
          <p:cNvSpPr/>
          <p:nvPr/>
        </p:nvSpPr>
        <p:spPr>
          <a:xfrm>
            <a:off x="899886" y="464024"/>
            <a:ext cx="107189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algn="r" rtl="1">
              <a:lnSpc>
                <a:spcPct val="150000"/>
              </a:lnSpc>
              <a:spcAft>
                <a:spcPts val="0"/>
              </a:spcAft>
            </a:pPr>
            <a:endParaRPr lang="he-IL" sz="2800" dirty="0" smtClean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70510" algn="r" rtl="1">
              <a:lnSpc>
                <a:spcPct val="150000"/>
              </a:lnSpc>
              <a:spcAft>
                <a:spcPts val="0"/>
              </a:spcAft>
            </a:pPr>
            <a:r>
              <a:rPr lang="he-IL" sz="28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עדיין יש תחרויות שונות ויש תלמידי בית ספר ליד"ה שכבר </a:t>
            </a:r>
            <a:r>
              <a:rPr lang="he-IL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זכו</a:t>
            </a:r>
            <a:r>
              <a:rPr lang="he-IL" sz="28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! הפרסים ? 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מפרסים קטנים עד טיסה לצרפת ! אבל הפרס הכי גדול לכולם הוא החוויה האדירה והזיכרונות היפים ששומרים </a:t>
            </a:r>
            <a:r>
              <a:rPr lang="he-IL" sz="2800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איתנו</a:t>
            </a:r>
            <a:r>
              <a:rPr lang="he-IL" sz="2800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להמשך הדרך.</a:t>
            </a:r>
            <a:endParaRPr lang="en-US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9" name="Picture 7" descr="Dessiner Un Avion De Passagers En Vol. Un Voyage D'Amérique En Europe Et  Paris. Pour La Publicité Et Le Design. Clip Art Libres De Droits , Vecteurs  Et Illustration. Image 81512018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868" y="4781251"/>
            <a:ext cx="1505970" cy="150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Dessin Animé Femme Pâtissier Boulanger Avec Cupcake Vecteurs libres de  droits et plus d'images vectorielles de Adulte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8"/>
          <a:stretch/>
        </p:blipFill>
        <p:spPr bwMode="auto">
          <a:xfrm>
            <a:off x="726631" y="3141680"/>
            <a:ext cx="2196160" cy="171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emale pop singer. Female pop singer vector cartoon isolated on white  background. | Can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"/>
          <a:stretch/>
        </p:blipFill>
        <p:spPr bwMode="auto">
          <a:xfrm>
            <a:off x="9580685" y="3441392"/>
            <a:ext cx="1236202" cy="130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map of France | Mapa da frança, Regiões da frança, Franç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412" y="4743207"/>
            <a:ext cx="1749080" cy="170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85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דיבידנד">
  <a:themeElements>
    <a:clrScheme name="דיבידנד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דיבידנד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דיבידנד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דיבידנד</Template>
  <TotalTime>23011</TotalTime>
  <Words>195</Words>
  <Application>Microsoft Office PowerPoint</Application>
  <PresentationFormat>Custom</PresentationFormat>
  <Paragraphs>35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דיבידנד</vt:lpstr>
      <vt:lpstr>PowerPoint Presentation</vt:lpstr>
      <vt:lpstr>PowerPoint Presentation</vt:lpstr>
      <vt:lpstr>PowerPoint Presentation</vt:lpstr>
      <vt:lpstr>מה תוכנית הלימודים?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כתבו כאן את שם התוכנית</dc:title>
  <dc:creator>user</dc:creator>
  <cp:lastModifiedBy>Daniela</cp:lastModifiedBy>
  <cp:revision>35</cp:revision>
  <dcterms:created xsi:type="dcterms:W3CDTF">2020-11-19T09:10:07Z</dcterms:created>
  <dcterms:modified xsi:type="dcterms:W3CDTF">2023-03-16T14:11:22Z</dcterms:modified>
</cp:coreProperties>
</file>